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66" r:id="rId2"/>
    <p:sldId id="290" r:id="rId3"/>
    <p:sldId id="291" r:id="rId4"/>
    <p:sldId id="307" r:id="rId5"/>
    <p:sldId id="308" r:id="rId6"/>
    <p:sldId id="292" r:id="rId7"/>
    <p:sldId id="264" r:id="rId8"/>
  </p:sldIdLst>
  <p:sldSz cx="12192000" cy="6858000"/>
  <p:notesSz cx="6858000" cy="9144000"/>
  <p:embeddedFontLst>
    <p:embeddedFont>
      <p:font typeface="Arial Black" panose="020B0A04020102020204" pitchFamily="34" charset="0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408C"/>
    <a:srgbClr val="A983C6"/>
    <a:srgbClr val="0B8EBD"/>
    <a:srgbClr val="1FBAF2"/>
    <a:srgbClr val="4472C4"/>
    <a:srgbClr val="858585"/>
    <a:srgbClr val="FFFFFF"/>
    <a:srgbClr val="7D8184"/>
    <a:srgbClr val="666666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5143" autoAdjust="0"/>
  </p:normalViewPr>
  <p:slideViewPr>
    <p:cSldViewPr snapToGrid="0" snapToObjects="1">
      <p:cViewPr>
        <p:scale>
          <a:sx n="50" d="100"/>
          <a:sy n="50" d="100"/>
        </p:scale>
        <p:origin x="1284" y="112"/>
      </p:cViewPr>
      <p:guideLst>
        <p:guide orient="horz" pos="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71272-0021-491B-ACAC-0D4841CC76CB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82390-A4F4-48F2-9F15-E62A27C54E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12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mbol_rat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Bit_rat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782390-A4F4-48F2-9F15-E62A27C54EE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713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latinLnBrk="1"/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흰 타일 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13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개와 검은 타일 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13 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개로 구성이 되어 있습니다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각 타일은 숫자 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0 ~ 11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의 숫자로 구성되어 있고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, 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조커로 각 타일에 하나씩 있습니다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숫자와 조커는 한 면에만 쓰여 있어서 타일을 세워 두면 반대쪽에서는 보이지 않습니다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2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200" b="0" i="0" dirty="0">
                <a:solidFill>
                  <a:srgbClr val="555555"/>
                </a:solidFill>
                <a:effectLst/>
                <a:latin typeface="함초롬바탕"/>
              </a:rPr>
              <a:t>타일은 반대에서 내려다보았을 때 눈으로 보이지 않게 설계가 되어 있어서 부정적인 방법으로는 플레이어가 실수를 하지 않는 한 보이지 않게 되어 있어서 추리로 숫자를 맞춰야 합니다</a:t>
            </a:r>
            <a:r>
              <a:rPr lang="en-US" altLang="ko-KR" sz="12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82390-A4F4-48F2-9F15-E62A27C54EE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886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82390-A4F4-48F2-9F15-E62A27C54E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887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82390-A4F4-48F2-9F15-E62A27C54E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39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Symbol rate – Wikipedia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Bit rate - Wikipedia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82390-A4F4-48F2-9F15-E62A27C54E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17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400FF-D402-1C44-B7ED-138E14861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6C6102-7F7C-CA40-8362-9E45950CE4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BCB3B-1CF9-3C47-A82F-EA937AB2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95EB0-4E3E-6145-8C7F-C019F8615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E41E3-F8A7-DB48-BB4C-B180E92B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44078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4CDB4-7530-EE4F-AAA0-EDA3F0D25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895DBF-23B8-1B42-9A4F-CA06C5FC1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A2A691-6159-F345-ADE3-9BF6884B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4F7A4-8A5F-994F-83B5-CEE0B963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1F044-AF4E-674E-B315-93AEAEE8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7390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9DBD79-EF6F-4C46-9E32-EF97E6F0E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D4FC7-E59E-C042-99C6-AD96BAB32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44339E-EEB3-B14C-A8FF-E23E3A545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327CC-D5A6-054B-ADCF-8E789C0D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C9E70-C817-EE45-8603-32DD281CD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9943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C85B9-AD4F-C641-9815-B823679EC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76B06-0C1F-E843-97DA-B950072B7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7E185-F8DA-1A46-8A79-4B9257475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5BD53-0F6A-1A4F-B076-144DCAB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44C36-A05D-F748-A8E4-8EA64D1A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2130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09CB0-1007-8344-9A6F-5277DE6D8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95F0E1-42B9-9341-842E-D1658E2C3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8AAA27-8DF4-C84D-8177-430AAA1C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783F85-EDB8-F941-BDFD-1E6E2082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E2DA02-62AC-FA4C-A273-40B8CD72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9025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8B8CE-B3AB-7148-A26A-F212C567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9B532-2C8F-154F-96E6-0035A9380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859B04-CAB1-D24A-A154-587A980E6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E712E8-D665-5D4C-A1F0-169D63D8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CD6E9C-8B60-6B4A-ACDB-571ABA529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F4A930-800C-2E4F-B2B3-194A2610B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164902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587E9-3A8A-3644-AEFF-FDF01AB83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8352A1-7911-3345-A27C-D799CCCF6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E0B9D-4156-F94E-9F54-BF7BA7BF2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9E7EF-BA0A-1C47-98E0-DC23C0B37A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C56CD2-9777-6E45-8F7A-B46A96F87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1A7A9D-2891-1D40-8811-2833D72B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9AE99B-23A6-8647-8A6B-A69FC383A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7A88E5-0681-1645-ABF4-77932F029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86373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7E284-CA0E-FE46-B22B-58EB6AA6E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212AEB-183F-8D44-B22D-062F4FE2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7D8F73-8DA3-4E41-9F1E-15B59747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170164-EC1F-B747-B996-B8A407A0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4319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0143C7-A0AD-6042-B44D-D4CDA0B1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C649DB-0CEE-7B46-BD8F-08DEF700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BEFFBF-6F24-4242-B967-BAD6FB7A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8685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8B63-8E1E-7943-B957-D999E8E9C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8FD62-1C63-7B43-86D6-61B6446C0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764899-53A3-9543-BFB4-DAC294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8FBEB9-89DF-FA4D-8E42-921DA396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D6FD2A-0E31-EB4E-A97E-7A921BD1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AB1824-58F0-2746-B4F4-C46EB9D0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1515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B18E0-6961-3F44-929D-020BDCBF5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E20A73-A14B-924F-9758-BF3B1DBCA4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E378A8-92BE-524E-A5FF-DABDDDB6E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DA88E-2744-3940-B4AF-2DEDDD8AD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C57CF2-D17B-8A41-97A8-3028780D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F493D8-1B87-D541-BF18-95FD18C57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55650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25E6F5-0D56-3D45-86BF-8F63A5D71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D52DD7-85A2-4A44-8666-B383C9170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088A3-1646-2847-896B-F4E958CB5A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A4419-7256-9D4C-9459-57C795D7590D}" type="datetimeFigureOut">
              <a:rPr kumimoji="1" lang="x-none" altLang="en-US" smtClean="0"/>
              <a:t>2022-06-02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8E5B51-B2A1-D644-A7F2-40951A3C8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14609E-B298-8543-9EA9-DC27A34A0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257AA-1A3B-D14A-8616-5659DF9757F5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46831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214401" y="4029102"/>
            <a:ext cx="70698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4800" b="1" dirty="0">
                <a:solidFill>
                  <a:srgbClr val="2F5597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Da Vinci Code Game</a:t>
            </a:r>
            <a:endParaRPr kumimoji="1" lang="x-none" altLang="en-US" sz="4800" b="1" dirty="0">
              <a:solidFill>
                <a:srgbClr val="2F5597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407145" y="5005594"/>
            <a:ext cx="4666662" cy="654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연세대학교 시스템반도체공학과</a:t>
            </a:r>
            <a:endParaRPr kumimoji="1" lang="en-US" altLang="ko-KR" sz="1600" spc="-15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150" dirty="0" err="1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구이연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(22),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김다운</a:t>
            </a:r>
            <a:r>
              <a:rPr kumimoji="1" lang="en-US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김현준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(22), </a:t>
            </a:r>
            <a:r>
              <a:rPr kumimoji="1" lang="ko-KR" altLang="en-US" sz="1600" spc="-150" dirty="0" err="1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박강우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이정현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</a:t>
            </a:r>
            <a:endParaRPr kumimoji="1" lang="x-none" altLang="en-US" sz="1600" spc="-15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513509" y="3850307"/>
            <a:ext cx="1302707" cy="0"/>
          </a:xfrm>
          <a:prstGeom prst="line">
            <a:avLst/>
          </a:prstGeom>
          <a:ln w="1016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68F4D60E-03A0-CF44-86FE-1B6029626273}"/>
              </a:ext>
            </a:extLst>
          </p:cNvPr>
          <p:cNvSpPr/>
          <p:nvPr/>
        </p:nvSpPr>
        <p:spPr>
          <a:xfrm>
            <a:off x="7281742" y="4701119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" r="60885"/>
          <a:stretch/>
        </p:blipFill>
        <p:spPr>
          <a:xfrm>
            <a:off x="7861145" y="0"/>
            <a:ext cx="4330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27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389823" y="1022626"/>
            <a:ext cx="72750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Da Vinci Code Game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1026" name="Picture 2" descr="소스 이미지 보기">
            <a:extLst>
              <a:ext uri="{FF2B5EF4-FFF2-40B4-BE49-F238E27FC236}">
                <a16:creationId xmlns:a16="http://schemas.microsoft.com/office/drawing/2014/main" id="{D5FB9E8A-FCD8-42F4-EE73-4094D8048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1981639"/>
            <a:ext cx="7429500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34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662876" y="1022626"/>
            <a:ext cx="40831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프로젝트 계획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D96A403-0A9F-15C4-AA27-9B5B95F2FF5E}"/>
              </a:ext>
            </a:extLst>
          </p:cNvPr>
          <p:cNvSpPr/>
          <p:nvPr/>
        </p:nvSpPr>
        <p:spPr>
          <a:xfrm>
            <a:off x="3326711" y="1754300"/>
            <a:ext cx="2784635" cy="2784635"/>
          </a:xfrm>
          <a:prstGeom prst="ellipse">
            <a:avLst/>
          </a:prstGeom>
          <a:solidFill>
            <a:srgbClr val="4472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05755FC-9394-D946-55A4-836D0C1A3BF7}"/>
              </a:ext>
            </a:extLst>
          </p:cNvPr>
          <p:cNvSpPr/>
          <p:nvPr/>
        </p:nvSpPr>
        <p:spPr>
          <a:xfrm>
            <a:off x="2925880" y="5178720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585A36C-2201-842E-0C3C-94C8873A098F}"/>
              </a:ext>
            </a:extLst>
          </p:cNvPr>
          <p:cNvSpPr/>
          <p:nvPr/>
        </p:nvSpPr>
        <p:spPr>
          <a:xfrm>
            <a:off x="1861166" y="3236656"/>
            <a:ext cx="2784635" cy="2784635"/>
          </a:xfrm>
          <a:prstGeom prst="ellipse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3B5436-2C34-2EF1-BFFF-EDE42CAC155B}"/>
              </a:ext>
            </a:extLst>
          </p:cNvPr>
          <p:cNvSpPr/>
          <p:nvPr/>
        </p:nvSpPr>
        <p:spPr>
          <a:xfrm>
            <a:off x="3981922" y="3664467"/>
            <a:ext cx="2784635" cy="2784635"/>
          </a:xfrm>
          <a:prstGeom prst="ellipse">
            <a:avLst/>
          </a:prstGeom>
          <a:solidFill>
            <a:srgbClr val="7030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83D8FD-6E84-F384-E031-CE3175F11351}"/>
              </a:ext>
            </a:extLst>
          </p:cNvPr>
          <p:cNvSpPr txBox="1"/>
          <p:nvPr/>
        </p:nvSpPr>
        <p:spPr>
          <a:xfrm>
            <a:off x="4458193" y="2794034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endParaRPr kumimoji="1" lang="en-US" altLang="ko-KR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696D6-DED2-0486-C389-457EF3B78D3B}"/>
              </a:ext>
            </a:extLst>
          </p:cNvPr>
          <p:cNvSpPr txBox="1"/>
          <p:nvPr/>
        </p:nvSpPr>
        <p:spPr>
          <a:xfrm>
            <a:off x="1947504" y="4057802"/>
            <a:ext cx="2644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Thread-Socket</a:t>
            </a:r>
          </a:p>
          <a:p>
            <a:pPr algn="ctr"/>
            <a:r>
              <a:rPr kumimoji="1" lang="ko-KR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온라인</a:t>
            </a:r>
            <a:endParaRPr kumimoji="1" lang="en-US" altLang="ko-KR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  <a:p>
            <a:pPr algn="ctr"/>
            <a:r>
              <a:rPr kumimoji="1" lang="ko-KR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통신 기능 </a:t>
            </a:r>
            <a:endParaRPr kumimoji="1" lang="x-none" altLang="en-US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6C6DC5-93B1-A2BC-E60C-C99CF6C8A6F5}"/>
              </a:ext>
            </a:extLst>
          </p:cNvPr>
          <p:cNvSpPr txBox="1"/>
          <p:nvPr/>
        </p:nvSpPr>
        <p:spPr>
          <a:xfrm>
            <a:off x="4275195" y="4671942"/>
            <a:ext cx="22067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2000" b="1" dirty="0" err="1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PyGame</a:t>
            </a:r>
            <a:r>
              <a:rPr kumimoji="1" lang="ko-KR" altLang="en-US" sz="20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을 통한</a:t>
            </a:r>
            <a:endParaRPr kumimoji="1" lang="en-US" altLang="x-none" sz="20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  <a:p>
            <a:pPr algn="ctr"/>
            <a:r>
              <a:rPr kumimoji="1" lang="en-US" altLang="x-none" sz="20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User Interface</a:t>
            </a:r>
          </a:p>
          <a:p>
            <a:pPr algn="ctr"/>
            <a:r>
              <a:rPr kumimoji="1" lang="ko-KR" altLang="en-US" sz="20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구현</a:t>
            </a:r>
            <a:endParaRPr kumimoji="1" lang="en-US" altLang="x-none" sz="20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F19652-1C66-E62E-CC43-F7F2C33C3C65}"/>
              </a:ext>
            </a:extLst>
          </p:cNvPr>
          <p:cNvSpPr txBox="1"/>
          <p:nvPr/>
        </p:nvSpPr>
        <p:spPr>
          <a:xfrm>
            <a:off x="853378" y="2417024"/>
            <a:ext cx="2278221" cy="491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2400" b="1" spc="-150" dirty="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Main Function</a:t>
            </a:r>
            <a:endParaRPr kumimoji="1" lang="x-none" altLang="en-US" sz="2400" b="1" spc="-150" dirty="0">
              <a:solidFill>
                <a:schemeClr val="tx2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20" name="직선 연결선[R] 5">
            <a:extLst>
              <a:ext uri="{FF2B5EF4-FFF2-40B4-BE49-F238E27FC236}">
                <a16:creationId xmlns:a16="http://schemas.microsoft.com/office/drawing/2014/main" id="{157A9E69-3BEF-26DE-3C2D-FE40373D8944}"/>
              </a:ext>
            </a:extLst>
          </p:cNvPr>
          <p:cNvCxnSpPr>
            <a:cxnSpLocks/>
          </p:cNvCxnSpPr>
          <p:nvPr/>
        </p:nvCxnSpPr>
        <p:spPr>
          <a:xfrm>
            <a:off x="874129" y="2990051"/>
            <a:ext cx="236387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199A34E-3799-47BF-DDE6-8AB9FB492B97}"/>
              </a:ext>
            </a:extLst>
          </p:cNvPr>
          <p:cNvSpPr txBox="1"/>
          <p:nvPr/>
        </p:nvSpPr>
        <p:spPr>
          <a:xfrm>
            <a:off x="3372310" y="2597057"/>
            <a:ext cx="26356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32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ko-KR" altLang="en-US" sz="2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다빈치 코드</a:t>
            </a:r>
            <a:endParaRPr kumimoji="1" lang="en-US" altLang="ko-KR" sz="2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  <a:p>
            <a:pPr algn="ctr"/>
            <a:r>
              <a:rPr kumimoji="1" lang="ko-KR" altLang="en-US" sz="2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게임 </a:t>
            </a:r>
            <a:r>
              <a:rPr kumimoji="1" lang="en-US" altLang="ko-KR" sz="2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function</a:t>
            </a:r>
            <a:endParaRPr kumimoji="1" lang="en-US" altLang="x-none" sz="20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A5ABDAE7-1D4B-BE47-A8A7-91C0AA53E4D1}"/>
              </a:ext>
            </a:extLst>
          </p:cNvPr>
          <p:cNvSpPr/>
          <p:nvPr/>
        </p:nvSpPr>
        <p:spPr>
          <a:xfrm>
            <a:off x="8668677" y="1668972"/>
            <a:ext cx="2784635" cy="2784635"/>
          </a:xfrm>
          <a:prstGeom prst="ellipse">
            <a:avLst/>
          </a:prstGeom>
          <a:solidFill>
            <a:srgbClr val="4472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0BF73AB-99BF-FF50-0A9F-BE5ECEC3A39E}"/>
              </a:ext>
            </a:extLst>
          </p:cNvPr>
          <p:cNvSpPr/>
          <p:nvPr/>
        </p:nvSpPr>
        <p:spPr>
          <a:xfrm>
            <a:off x="8267846" y="5093392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543F3A8-BAF6-6F6D-C590-84EC60C28BA9}"/>
              </a:ext>
            </a:extLst>
          </p:cNvPr>
          <p:cNvSpPr/>
          <p:nvPr/>
        </p:nvSpPr>
        <p:spPr>
          <a:xfrm>
            <a:off x="7203132" y="3151328"/>
            <a:ext cx="2784635" cy="2784635"/>
          </a:xfrm>
          <a:prstGeom prst="ellipse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B0BCD24-3BA6-2C69-E301-F50E1762EF5D}"/>
              </a:ext>
            </a:extLst>
          </p:cNvPr>
          <p:cNvSpPr/>
          <p:nvPr/>
        </p:nvSpPr>
        <p:spPr>
          <a:xfrm>
            <a:off x="9323888" y="3579139"/>
            <a:ext cx="2784635" cy="2784635"/>
          </a:xfrm>
          <a:prstGeom prst="ellipse">
            <a:avLst/>
          </a:prstGeom>
          <a:solidFill>
            <a:srgbClr val="7030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62C1BA-CA10-8E59-0251-B76EAC26177A}"/>
              </a:ext>
            </a:extLst>
          </p:cNvPr>
          <p:cNvSpPr txBox="1"/>
          <p:nvPr/>
        </p:nvSpPr>
        <p:spPr>
          <a:xfrm>
            <a:off x="9800159" y="2708706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endParaRPr kumimoji="1" lang="en-US" altLang="ko-KR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6907556-B331-91A5-25EA-DDD75E1170AE}"/>
              </a:ext>
            </a:extLst>
          </p:cNvPr>
          <p:cNvSpPr txBox="1"/>
          <p:nvPr/>
        </p:nvSpPr>
        <p:spPr>
          <a:xfrm>
            <a:off x="7632592" y="4038300"/>
            <a:ext cx="19143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32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Thread,</a:t>
            </a:r>
          </a:p>
          <a:p>
            <a:pPr algn="ctr"/>
            <a:r>
              <a:rPr kumimoji="1" lang="en-US" altLang="en-US" sz="32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Socket</a:t>
            </a:r>
            <a:endParaRPr kumimoji="1" lang="x-none" altLang="en-US" sz="32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063ADE-1E20-BF07-9BC5-129E15F442A8}"/>
              </a:ext>
            </a:extLst>
          </p:cNvPr>
          <p:cNvSpPr txBox="1"/>
          <p:nvPr/>
        </p:nvSpPr>
        <p:spPr>
          <a:xfrm>
            <a:off x="9715299" y="4700211"/>
            <a:ext cx="20104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32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Random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9F116-B188-2AE7-D325-2F213D7E86B6}"/>
              </a:ext>
            </a:extLst>
          </p:cNvPr>
          <p:cNvSpPr txBox="1"/>
          <p:nvPr/>
        </p:nvSpPr>
        <p:spPr>
          <a:xfrm>
            <a:off x="6195344" y="2331696"/>
            <a:ext cx="2278221" cy="491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2400" b="1" spc="-150" dirty="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Library Used</a:t>
            </a:r>
            <a:endParaRPr kumimoji="1" lang="x-none" altLang="en-US" sz="2400" b="1" spc="-150" dirty="0">
              <a:solidFill>
                <a:schemeClr val="tx2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37" name="직선 연결선[R] 5">
            <a:extLst>
              <a:ext uri="{FF2B5EF4-FFF2-40B4-BE49-F238E27FC236}">
                <a16:creationId xmlns:a16="http://schemas.microsoft.com/office/drawing/2014/main" id="{0C9F2B3A-F366-DE73-C64E-99FB8821B650}"/>
              </a:ext>
            </a:extLst>
          </p:cNvPr>
          <p:cNvCxnSpPr>
            <a:cxnSpLocks/>
          </p:cNvCxnSpPr>
          <p:nvPr/>
        </p:nvCxnSpPr>
        <p:spPr>
          <a:xfrm>
            <a:off x="6216095" y="2904723"/>
            <a:ext cx="236387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9E495EE-D5D9-1BCB-460B-58D2EC483FFB}"/>
              </a:ext>
            </a:extLst>
          </p:cNvPr>
          <p:cNvSpPr txBox="1"/>
          <p:nvPr/>
        </p:nvSpPr>
        <p:spPr>
          <a:xfrm>
            <a:off x="9000630" y="2752911"/>
            <a:ext cx="2151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x-none" sz="3600" b="1" dirty="0" err="1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pygame</a:t>
            </a:r>
            <a:endParaRPr kumimoji="1" lang="en-US" altLang="x-none" sz="36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571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389823" y="1022626"/>
            <a:ext cx="18845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Rule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D635BA-2A6C-27FF-BD41-07578B300AD9}"/>
              </a:ext>
            </a:extLst>
          </p:cNvPr>
          <p:cNvSpPr txBox="1"/>
          <p:nvPr/>
        </p:nvSpPr>
        <p:spPr>
          <a:xfrm>
            <a:off x="617220" y="1911223"/>
            <a:ext cx="1000959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1.  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모든 타일을 뒤집어 </a:t>
            </a:r>
            <a:r>
              <a:rPr lang="ko-KR" altLang="en-US" sz="1800" b="0" i="0" dirty="0" err="1">
                <a:solidFill>
                  <a:srgbClr val="555555"/>
                </a:solidFill>
                <a:effectLst/>
                <a:latin typeface="함초롬바탕"/>
              </a:rPr>
              <a:t>섞어둔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후 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2, 3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인 플레이는 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4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개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, 4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인 플레이는 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3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개의 타일을 가져갑니다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2.  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자신의 차례에는 뒤집어 둔 타일을 하나 가져와 오름차순으로 자기 패에 끼워 넣습니다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      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이때 가져온 것이 </a:t>
            </a:r>
            <a:r>
              <a:rPr lang="ko-KR" altLang="en-US" sz="1800" b="0" i="0" dirty="0" err="1">
                <a:solidFill>
                  <a:srgbClr val="555555"/>
                </a:solidFill>
                <a:effectLst/>
                <a:latin typeface="함초롬바탕"/>
              </a:rPr>
              <a:t>조커타일이라면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자신이 원하는 위치에 집어넣을 수 있습니다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3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 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다른 플레이어 중 아무의 것이나 블록 하나를 지목해 숫자를 맞혀야 합니다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  말한 숫자가 맞는다면 상대는 그 타일을 보이도록 눕혀 공개해야 합니다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  틀렸다면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,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숫자를 말한 사람이 그 차례에 가져갔던 블록을 눕혀 공개해야 합니다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  숫자를 맞히지 못하고 자신의 블록을 공개했다면 차례가 끝나고 다음 사람에게 넘어갑니다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   그러나 맞혔다면 두 가지 선택을 할 수 있습니다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4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 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선택지는 다른 타일을 맞히는 데 더 도전하느냐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,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아니면 차례를 넘기느냐 입니다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      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재도전하려면 아직 공개되지 않은 다른 사람의 타일을 또 하나 추리해 숫자를 말하면 됩니다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      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이 기회는 틀리지 않고 맞힌다면 끝없이 계속 이어집니다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ko-KR" altLang="en-US" sz="18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algn="l" latinLnBrk="1"/>
            <a:r>
              <a:rPr lang="en-US" altLang="ko-KR" sz="1800" b="0" i="0" dirty="0">
                <a:solidFill>
                  <a:srgbClr val="555555"/>
                </a:solidFill>
                <a:effectLst/>
                <a:latin typeface="함초롬바탕"/>
              </a:rPr>
              <a:t>5. 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틀릴 경우에는 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4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번과 같습니다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 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또는 맞히는 것을 중단하고 차례를 그냥 넘길 수 있습니다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</a:p>
          <a:p>
            <a:pPr algn="l" latinLnBrk="1"/>
            <a:r>
              <a:rPr lang="en-US" altLang="ko-KR" dirty="0">
                <a:solidFill>
                  <a:srgbClr val="555555"/>
                </a:solidFill>
                <a:latin typeface="AppleSDGothicNeo"/>
              </a:rPr>
              <a:t>     </a:t>
            </a:r>
            <a:r>
              <a:rPr lang="ko-KR" altLang="en-US" sz="1800" b="0" i="0" dirty="0">
                <a:solidFill>
                  <a:srgbClr val="555555"/>
                </a:solidFill>
                <a:effectLst/>
                <a:latin typeface="함초롬바탕"/>
              </a:rPr>
              <a:t>연속해서 맞히던 도중이라면 아무 때나 차례를 중단하고 넘길 수 있습니다</a:t>
            </a:r>
            <a:r>
              <a:rPr lang="en-US" altLang="ko-KR" sz="1800" b="0" i="0" spc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ko-KR" altLang="en-US" b="0" i="0" dirty="0">
              <a:solidFill>
                <a:srgbClr val="555555"/>
              </a:solidFill>
              <a:effectLst/>
              <a:latin typeface="AppleSDGothicNeo"/>
            </a:endParaRPr>
          </a:p>
        </p:txBody>
      </p:sp>
    </p:spTree>
    <p:extLst>
      <p:ext uri="{BB962C8B-B14F-4D97-AF65-F5344CB8AC3E}">
        <p14:creationId xmlns:p14="http://schemas.microsoft.com/office/powerpoint/2010/main" val="85904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389823" y="1022626"/>
            <a:ext cx="40815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x-none" sz="48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Algorhithm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BCFA7-028F-DCC7-2CD9-4DE6BB6094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00" t="27029" r="43229" b="14815"/>
          <a:stretch/>
        </p:blipFill>
        <p:spPr>
          <a:xfrm>
            <a:off x="1485900" y="1766667"/>
            <a:ext cx="2221056" cy="50913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243B805-C747-035D-1B22-D74567DEBF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80" t="27029" r="43229" b="49394"/>
          <a:stretch/>
        </p:blipFill>
        <p:spPr>
          <a:xfrm>
            <a:off x="3879850" y="1853623"/>
            <a:ext cx="4864100" cy="50043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AAF2C5D-036D-1912-0FCA-6CC6BE3E32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00" t="50008" r="43229" b="14815"/>
          <a:stretch/>
        </p:blipFill>
        <p:spPr>
          <a:xfrm>
            <a:off x="6939316" y="1853623"/>
            <a:ext cx="3609268" cy="500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99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662876" y="1022626"/>
            <a:ext cx="5030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User Interface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1BF5AC-A4E1-804C-EA5A-79E5F7C9B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047875"/>
            <a:ext cx="7620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521195D-6C7B-B717-A11A-549030566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675" y="26511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AA169AF-3395-2A56-0921-F33F42B35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050" y="26511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8565B2A3-CC82-3355-3A18-70BF1A075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925" y="26384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5460CE5C-F2E4-0281-D659-4E0AA6F0E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675" y="52546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FF8A860E-5B8D-D68F-368A-2EA25C784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050" y="52546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8">
            <a:extLst>
              <a:ext uri="{FF2B5EF4-FFF2-40B4-BE49-F238E27FC236}">
                <a16:creationId xmlns:a16="http://schemas.microsoft.com/office/drawing/2014/main" id="{095D3C53-BE5E-9E24-8C62-9725ACC61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925" y="52419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1F424F11-D129-8045-56A1-BF91ED28F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590" y="26765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6DAC7761-825B-2F88-A2AA-EB17008BB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471487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85704879-4666-3386-1FA1-3DD0DEF16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925" y="2651125"/>
            <a:ext cx="4762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38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582567" y="4029102"/>
            <a:ext cx="3142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>
                <a:solidFill>
                  <a:schemeClr val="accent1">
                    <a:lumMod val="7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Arial Black" panose="020B0604020202020204" pitchFamily="34" charset="0"/>
              </a:rPr>
              <a:t>감사합니다</a:t>
            </a:r>
            <a:endParaRPr kumimoji="1" lang="x-none" altLang="en-US" sz="4800" b="1" dirty="0">
              <a:solidFill>
                <a:schemeClr val="accent1">
                  <a:lumMod val="7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Arial Black" panose="020B0604020202020204" pitchFamily="34" charset="0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8F4D60E-03A0-CF44-86FE-1B6029626273}"/>
              </a:ext>
            </a:extLst>
          </p:cNvPr>
          <p:cNvSpPr/>
          <p:nvPr/>
        </p:nvSpPr>
        <p:spPr>
          <a:xfrm>
            <a:off x="7457164" y="4701119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" r="60885"/>
          <a:stretch/>
        </p:blipFill>
        <p:spPr>
          <a:xfrm>
            <a:off x="7861145" y="0"/>
            <a:ext cx="4330855" cy="6858000"/>
          </a:xfrm>
          <a:prstGeom prst="rect">
            <a:avLst/>
          </a:prstGeom>
        </p:spPr>
      </p:pic>
      <p:cxnSp>
        <p:nvCxnSpPr>
          <p:cNvPr id="9" name="직선 연결선[R] 7">
            <a:extLst>
              <a:ext uri="{FF2B5EF4-FFF2-40B4-BE49-F238E27FC236}">
                <a16:creationId xmlns:a16="http://schemas.microsoft.com/office/drawing/2014/main" id="{A9B451D5-E8DD-BF37-784E-1CB8ABAF46C9}"/>
              </a:ext>
            </a:extLst>
          </p:cNvPr>
          <p:cNvCxnSpPr>
            <a:cxnSpLocks/>
          </p:cNvCxnSpPr>
          <p:nvPr/>
        </p:nvCxnSpPr>
        <p:spPr>
          <a:xfrm>
            <a:off x="688931" y="3956632"/>
            <a:ext cx="1302707" cy="0"/>
          </a:xfrm>
          <a:prstGeom prst="line">
            <a:avLst/>
          </a:prstGeom>
          <a:ln w="1016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9D5645-7EBE-A11C-F56E-710F84991A21}"/>
              </a:ext>
            </a:extLst>
          </p:cNvPr>
          <p:cNvSpPr txBox="1"/>
          <p:nvPr/>
        </p:nvSpPr>
        <p:spPr>
          <a:xfrm>
            <a:off x="688931" y="4891294"/>
            <a:ext cx="4666662" cy="654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연세대학교 시스템반도체공학과</a:t>
            </a:r>
            <a:endParaRPr kumimoji="1" lang="en-US" altLang="ko-KR" sz="1600" spc="-15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150" dirty="0" err="1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구이연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(22),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김다운</a:t>
            </a:r>
            <a:r>
              <a:rPr kumimoji="1" lang="en-US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김현준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(22), </a:t>
            </a:r>
            <a:r>
              <a:rPr kumimoji="1" lang="ko-KR" altLang="en-US" sz="1600" spc="-150" dirty="0" err="1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박강우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(21), </a:t>
            </a:r>
            <a:r>
              <a:rPr kumimoji="1" lang="ko-KR" altLang="en-US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이정현</a:t>
            </a:r>
            <a:r>
              <a:rPr kumimoji="1" lang="en-US" altLang="ko-KR" sz="1600" spc="-150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(21)</a:t>
            </a:r>
            <a:endParaRPr kumimoji="1" lang="x-none" altLang="en-US" sz="1600" spc="-15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1300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357</Words>
  <Application>Microsoft Office PowerPoint</Application>
  <PresentationFormat>와이드스크린</PresentationFormat>
  <Paragraphs>56</Paragraphs>
  <Slides>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Arial</vt:lpstr>
      <vt:lpstr>Arial Black</vt:lpstr>
      <vt:lpstr>맑은 고딕</vt:lpstr>
      <vt:lpstr>맑은 고딕</vt:lpstr>
      <vt:lpstr>에스코어 드림 9 Black</vt:lpstr>
      <vt:lpstr>AppleSDGothicNeo</vt:lpstr>
      <vt:lpstr>Calibri</vt:lpstr>
      <vt:lpstr>함초롬바탕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희석</dc:creator>
  <cp:lastModifiedBy>김다운</cp:lastModifiedBy>
  <cp:revision>152</cp:revision>
  <dcterms:created xsi:type="dcterms:W3CDTF">2020-04-19T10:49:20Z</dcterms:created>
  <dcterms:modified xsi:type="dcterms:W3CDTF">2022-06-02T04:01:35Z</dcterms:modified>
</cp:coreProperties>
</file>

<file path=docProps/thumbnail.jpeg>
</file>